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>
  <p:sldMasterIdLst>
    <p:sldMasterId id="2147483648" r:id="rId1"/>
  </p:sldMasterIdLst>
  <p:notesMasterIdLst>
    <p:notesMasterId r:id="rId35"/>
  </p:notesMasterIdLst>
  <p:sldIdLst>
    <p:sldId id="256" r:id="rId2"/>
    <p:sldId id="257" r:id="rId3"/>
    <p:sldId id="270" r:id="rId4"/>
    <p:sldId id="271" r:id="rId5"/>
    <p:sldId id="272" r:id="rId6"/>
    <p:sldId id="273" r:id="rId7"/>
    <p:sldId id="284" r:id="rId8"/>
    <p:sldId id="274" r:id="rId9"/>
    <p:sldId id="278" r:id="rId10"/>
    <p:sldId id="311" r:id="rId11"/>
    <p:sldId id="310" r:id="rId12"/>
    <p:sldId id="312" r:id="rId13"/>
    <p:sldId id="287" r:id="rId14"/>
    <p:sldId id="305" r:id="rId15"/>
    <p:sldId id="303" r:id="rId16"/>
    <p:sldId id="299" r:id="rId17"/>
    <p:sldId id="300" r:id="rId18"/>
    <p:sldId id="292" r:id="rId19"/>
    <p:sldId id="294" r:id="rId20"/>
    <p:sldId id="288" r:id="rId21"/>
    <p:sldId id="289" r:id="rId22"/>
    <p:sldId id="290" r:id="rId23"/>
    <p:sldId id="304" r:id="rId24"/>
    <p:sldId id="291" r:id="rId25"/>
    <p:sldId id="306" r:id="rId26"/>
    <p:sldId id="280" r:id="rId27"/>
    <p:sldId id="302" r:id="rId28"/>
    <p:sldId id="281" r:id="rId29"/>
    <p:sldId id="295" r:id="rId30"/>
    <p:sldId id="307" r:id="rId31"/>
    <p:sldId id="296" r:id="rId32"/>
    <p:sldId id="308" r:id="rId33"/>
    <p:sldId id="309" r:id="rId34"/>
  </p:sldIdLst>
  <p:sldSz cx="12390438" cy="721995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845" autoAdjust="0"/>
    <p:restoredTop sz="94660"/>
  </p:normalViewPr>
  <p:slideViewPr>
    <p:cSldViewPr>
      <p:cViewPr>
        <p:scale>
          <a:sx n="66" d="100"/>
          <a:sy n="66" d="100"/>
        </p:scale>
        <p:origin x="-684" y="-684"/>
      </p:cViewPr>
      <p:guideLst>
        <p:guide orient="horz" pos="2274"/>
        <p:guide pos="3902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7A7728-EF98-4BB5-B64E-7DC2851FA661}" type="datetimeFigureOut">
              <a:rPr lang="ru-RU" smtClean="0"/>
              <a:pPr/>
              <a:t>21.04.2026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87363" y="685800"/>
            <a:ext cx="588327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EE2C64-B49E-4B7F-A3FA-B7239B21A81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3179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22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EE2C64-B49E-4B7F-A3FA-B7239B21A814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jpeg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7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3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96" y="1280160"/>
            <a:ext cx="2386584" cy="5568696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766195" y="469391"/>
            <a:ext cx="8143931" cy="114032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ctr"/>
            <a:r>
              <a:rPr lang="ru" sz="1600" b="1" dirty="0">
                <a:latin typeface="Times New Roman" pitchFamily="18" charset="0"/>
                <a:cs typeface="Times New Roman" pitchFamily="18" charset="0"/>
              </a:rPr>
              <a:t>Муниципальное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бюджетное общеобразовательное учреждение</a:t>
            </a:r>
          </a:p>
          <a:p>
            <a:pPr indent="0" algn="ctr"/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«Зайцевореченская общеобразовательная средняя школа» </a:t>
            </a:r>
          </a:p>
          <a:p>
            <a:pPr indent="0" algn="ctr"/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  <a:endParaRPr lang="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7000" y="2727959"/>
            <a:ext cx="8555736" cy="1667833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ctr">
              <a:lnSpc>
                <a:spcPct val="97000"/>
              </a:lnSpc>
            </a:pPr>
            <a:r>
              <a:rPr lang="ru" sz="2800" b="1" dirty="0" smtClean="0">
                <a:solidFill>
                  <a:srgbClr val="262626"/>
                </a:solidFill>
                <a:latin typeface="Times New Roman" pitchFamily="18" charset="0"/>
                <a:cs typeface="Times New Roman" pitchFamily="18" charset="0"/>
              </a:rPr>
              <a:t>«Профилактика дисграфии у дошкольников </a:t>
            </a:r>
          </a:p>
          <a:p>
            <a:pPr indent="0" algn="ctr">
              <a:lnSpc>
                <a:spcPct val="97000"/>
              </a:lnSpc>
            </a:pPr>
            <a:r>
              <a:rPr lang="ru" sz="2800" b="1" dirty="0" smtClean="0">
                <a:solidFill>
                  <a:srgbClr val="262626"/>
                </a:solidFill>
                <a:latin typeface="Times New Roman" pitchFamily="18" charset="0"/>
                <a:cs typeface="Times New Roman" pitchFamily="18" charset="0"/>
              </a:rPr>
              <a:t>с тяжелыми нарушениями речи </a:t>
            </a:r>
          </a:p>
          <a:p>
            <a:pPr indent="0" algn="ctr">
              <a:lnSpc>
                <a:spcPct val="97000"/>
              </a:lnSpc>
            </a:pPr>
            <a:r>
              <a:rPr lang="ru" sz="2800" b="1" dirty="0" smtClean="0">
                <a:solidFill>
                  <a:srgbClr val="262626"/>
                </a:solidFill>
                <a:latin typeface="Times New Roman" pitchFamily="18" charset="0"/>
                <a:cs typeface="Times New Roman" pitchFamily="18" charset="0"/>
              </a:rPr>
              <a:t>с использованием нейропсихологических приёмов»</a:t>
            </a:r>
            <a:endParaRPr lang="ru" sz="2800" b="1" dirty="0">
              <a:solidFill>
                <a:srgbClr val="26262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336792" y="5681677"/>
            <a:ext cx="4715256" cy="857256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/>
            <a:r>
              <a:rPr lang="ru" sz="1600" b="1" dirty="0" smtClean="0">
                <a:solidFill>
                  <a:srgbClr val="595959"/>
                </a:solidFill>
                <a:latin typeface="Century Gothic"/>
              </a:rPr>
              <a:t>                </a:t>
            </a:r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Подготовила: учитель-логопед</a:t>
            </a:r>
          </a:p>
          <a:p>
            <a:pPr indent="0"/>
            <a:r>
              <a:rPr lang="ru" sz="1600" b="1" dirty="0" smtClean="0">
                <a:latin typeface="Times New Roman" pitchFamily="18" charset="0"/>
                <a:cs typeface="Times New Roman" pitchFamily="18" charset="0"/>
              </a:rPr>
              <a:t>                  Глушакова Елена Анатольевна</a:t>
            </a:r>
            <a:endParaRPr lang="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746760"/>
            <a:ext cx="8419585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гимнастика</a:t>
            </a:r>
          </a:p>
        </p:txBody>
      </p:sp>
      <p:pic>
        <p:nvPicPr>
          <p:cNvPr id="2050" name="Picture 2" descr="C:\Users\школа\Downloads\17767510757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8836" y="2249133"/>
            <a:ext cx="4386596" cy="415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школа\Downloads\17767637572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1364" y="2249132"/>
            <a:ext cx="4536504" cy="415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8528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746760"/>
            <a:ext cx="8419585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гимнастика</a:t>
            </a:r>
          </a:p>
        </p:txBody>
      </p:sp>
      <p:pic>
        <p:nvPicPr>
          <p:cNvPr id="34821" name="Picture 5" descr="C:\Users\аа\Desktop\Дети МО\17764058335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1881" y="2252653"/>
            <a:ext cx="4572032" cy="4143404"/>
          </a:xfrm>
          <a:prstGeom prst="rect">
            <a:avLst/>
          </a:prstGeom>
          <a:noFill/>
        </p:spPr>
      </p:pic>
      <p:pic>
        <p:nvPicPr>
          <p:cNvPr id="34822" name="Picture 6" descr="C:\Users\аа\Desktop\Дети МО\17765319777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09665" y="2252653"/>
            <a:ext cx="4572032" cy="415257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57005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746760"/>
            <a:ext cx="8419585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гимнастика</a:t>
            </a:r>
          </a:p>
        </p:txBody>
      </p:sp>
      <p:pic>
        <p:nvPicPr>
          <p:cNvPr id="3074" name="Picture 2" descr="C:\Users\школа\Downloads\17767515872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1487" y="2385839"/>
            <a:ext cx="4667327" cy="3803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школа\Downloads\17767511696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5379" y="2385839"/>
            <a:ext cx="4536504" cy="38137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0503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8" y="746760"/>
            <a:ext cx="8372856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09203" y="681017"/>
            <a:ext cx="72152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Нейрогимнастика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для пальчиков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C:\Users\аа\Desktop\Дети МО\фото к РМО\IMG_20260416_1011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81103" y="2038339"/>
            <a:ext cx="4572032" cy="4286280"/>
          </a:xfrm>
          <a:prstGeom prst="rect">
            <a:avLst/>
          </a:prstGeom>
          <a:noFill/>
        </p:spPr>
      </p:pic>
      <p:pic>
        <p:nvPicPr>
          <p:cNvPr id="37891" name="Picture 3" descr="C:\Users\аа\Desktop\Дети МО\фото к РМО\IMG_20260416_10111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1881" y="2038339"/>
            <a:ext cx="4429156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7633" y="538141"/>
            <a:ext cx="871543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игра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Резиночки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C:\Users\аа\Desktop\177667014296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3979" y="1752587"/>
            <a:ext cx="4248857" cy="4714908"/>
          </a:xfrm>
          <a:prstGeom prst="rect">
            <a:avLst/>
          </a:prstGeom>
          <a:noFill/>
        </p:spPr>
      </p:pic>
      <p:pic>
        <p:nvPicPr>
          <p:cNvPr id="4099" name="Picture 3" descr="C:\Users\аа\Desktop\Фатим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37633" y="1752587"/>
            <a:ext cx="4177419" cy="47108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8" y="746760"/>
            <a:ext cx="8372856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409137" y="395265"/>
            <a:ext cx="77153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27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Пальчиковые игры 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Нейроладошки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pPr indent="127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Упражнения на автоматизацию звуков.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а\Desktop\нейроигры с пальчиками на автома зв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23385" y="1966901"/>
            <a:ext cx="3643338" cy="4714908"/>
          </a:xfrm>
          <a:prstGeom prst="rect">
            <a:avLst/>
          </a:prstGeom>
          <a:noFill/>
        </p:spPr>
      </p:pic>
      <p:pic>
        <p:nvPicPr>
          <p:cNvPr id="1027" name="Picture 3" descr="C:\Users\аа\Desktop\авт звука с нейроладошкам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8293" y="1966901"/>
            <a:ext cx="3671197" cy="47149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80509" y="538141"/>
            <a:ext cx="8587170" cy="92869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Пальчиковые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нейроигры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Упражнения на автоматизацию и дифференциацию звуков.</a:t>
            </a: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аа\Desktop\Автомат звуков\Ш Ж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94757" y="2038339"/>
            <a:ext cx="4500594" cy="4500594"/>
          </a:xfrm>
          <a:prstGeom prst="rect">
            <a:avLst/>
          </a:prstGeom>
          <a:noFill/>
        </p:spPr>
      </p:pic>
      <p:pic>
        <p:nvPicPr>
          <p:cNvPr id="1027" name="Picture 3" descr="C:\Users\аа\Desktop\Автомат звуков\автомат  Щ Ч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66789" y="2038339"/>
            <a:ext cx="4714908" cy="45134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94757" y="609579"/>
            <a:ext cx="8944360" cy="92869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Пальчиковые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нейроигры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Упражнения на автоматизацию и дифференциацию звуков.</a:t>
            </a: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а\Desktop\Автомат звуков\автомат Л ЛЬ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1881" y="2109777"/>
            <a:ext cx="4643470" cy="4217982"/>
          </a:xfrm>
          <a:prstGeom prst="rect">
            <a:avLst/>
          </a:prstGeom>
          <a:noFill/>
        </p:spPr>
      </p:pic>
      <p:pic>
        <p:nvPicPr>
          <p:cNvPr id="2051" name="Picture 3" descr="C:\Users\аа\Desktop\Автомат звуков\автомат Р Рь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6789" y="2181215"/>
            <a:ext cx="4673600" cy="40719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395265"/>
            <a:ext cx="8587170" cy="107157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Пальчиковые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нейроигры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                                                           Упражнения на автоматизацию и дифференциацию звуков.</a:t>
            </a: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6082" name="Picture 2" descr="C:\Users\аа\Desktop\картинки с заданиями\звук Ш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81037" y="4110041"/>
            <a:ext cx="4857784" cy="2928958"/>
          </a:xfrm>
          <a:prstGeom prst="rect">
            <a:avLst/>
          </a:prstGeom>
          <a:noFill/>
        </p:spPr>
      </p:pic>
      <p:pic>
        <p:nvPicPr>
          <p:cNvPr id="46083" name="Picture 3" descr="C:\Users\аа\Desktop\картинки с заданиями\Тетрадь звук 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66195" y="1895463"/>
            <a:ext cx="3929090" cy="4500594"/>
          </a:xfrm>
          <a:prstGeom prst="rect">
            <a:avLst/>
          </a:prstGeom>
          <a:noFill/>
        </p:spPr>
      </p:pic>
      <p:pic>
        <p:nvPicPr>
          <p:cNvPr id="46084" name="Picture 4" descr="C:\Users\аа\Desktop\картинки с заданиями\звук Ж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52475" y="1538273"/>
            <a:ext cx="4857784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7633" y="681017"/>
            <a:ext cx="8372856" cy="71438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Пальчиковые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нейроигры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«Звуковые дорожки».</a:t>
            </a:r>
          </a:p>
          <a:p>
            <a:pPr indent="12700"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Упражнения на автоматизацию звуков.</a:t>
            </a:r>
          </a:p>
        </p:txBody>
      </p:sp>
      <p:pic>
        <p:nvPicPr>
          <p:cNvPr id="47107" name="Picture 3" descr="C:\Users\аа\Desktop\картинки с заданиями\нейроладошки звук Л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66195" y="2252653"/>
            <a:ext cx="4500594" cy="3571900"/>
          </a:xfrm>
          <a:prstGeom prst="rect">
            <a:avLst/>
          </a:prstGeom>
          <a:noFill/>
        </p:spPr>
      </p:pic>
      <p:pic>
        <p:nvPicPr>
          <p:cNvPr id="47108" name="Picture 4" descr="C:\Users\аа\Desktop\картинки с заданиями\звуковая дорожка Р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38227" y="2252653"/>
            <a:ext cx="4643470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8" y="746760"/>
            <a:ext cx="8372856" cy="476402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настоящее время отмечается рост количества детей дошкольного возраста, имеющих те или иные особенности развития. 2\3 дошкольников, посещающих образовательные учреждения, имеют тяжелые нарушения речи.</a:t>
            </a:r>
            <a:r>
              <a:rPr lang="ru" sz="2400" dirty="0" smtClean="0">
                <a:solidFill>
                  <a:srgbClr val="404040"/>
                </a:solidFill>
                <a:latin typeface="Times New Roman" pitchFamily="18" charset="0"/>
                <a:cs typeface="Times New Roman" pitchFamily="18" charset="0"/>
              </a:rPr>
              <a:t>        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Появились во множестве случаи сочетаний грубого недоразвития речи,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несформированности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предметных движений и действий, искажений и незрелости предметного образа как чувственной базы речи. 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данным Всемирной организации здравоохранения, распространенность нарушений речи у детей до 7 лет  составляет около 17,5%.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538142"/>
            <a:ext cx="9072626" cy="92869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Нейро-тренажер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«Межполушарный планшет»</a:t>
            </a:r>
          </a:p>
          <a:p>
            <a:pPr indent="12700" algn="ctr">
              <a:spcAft>
                <a:spcPts val="287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8" name="Picture 6" descr="C:\Users\аа\Desktop\Дети МО\фото к РМО\IMG_20260416_1005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V="1">
            <a:off x="7766855" y="1681149"/>
            <a:ext cx="4357721" cy="4572031"/>
          </a:xfrm>
          <a:prstGeom prst="rect">
            <a:avLst/>
          </a:prstGeom>
          <a:noFill/>
        </p:spPr>
      </p:pic>
      <p:pic>
        <p:nvPicPr>
          <p:cNvPr id="38919" name="Picture 7" descr="C:\Users\аа\Desktop\Дети МО\фото к РМО\IMG_20260416_1031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6195" y="1681149"/>
            <a:ext cx="4357718" cy="4572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9071" y="252389"/>
            <a:ext cx="8786874" cy="92869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Нейродорожки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».                                                         Игра « Выполни двумя руками»    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38" name="Picture 2" descr="C:\Users\аа\Desktop\1776536494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9071" y="1681149"/>
            <a:ext cx="4000528" cy="4714908"/>
          </a:xfrm>
          <a:prstGeom prst="rect">
            <a:avLst/>
          </a:prstGeom>
          <a:noFill/>
        </p:spPr>
      </p:pic>
      <p:pic>
        <p:nvPicPr>
          <p:cNvPr id="39939" name="Picture 3" descr="C:\Users\аа\Desktop\Ален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8293" y="1681149"/>
            <a:ext cx="4000528" cy="47400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7633" y="538141"/>
            <a:ext cx="871543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spcAft>
                <a:spcPts val="287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игра «Повтори узор»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4" name="Picture 4" descr="C:\Users\аа\Desktop\Дети МО\фото к РМО\фото к РМО\IMG_20260416_10163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0509" y="1966901"/>
            <a:ext cx="4143404" cy="4500594"/>
          </a:xfrm>
          <a:prstGeom prst="rect">
            <a:avLst/>
          </a:prstGeom>
          <a:noFill/>
        </p:spPr>
      </p:pic>
      <p:pic>
        <p:nvPicPr>
          <p:cNvPr id="40965" name="Picture 5" descr="C:\Users\аа\Desktop\Хамза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766855" y="1966901"/>
            <a:ext cx="4214841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395266"/>
            <a:ext cx="9072626" cy="78581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Спирограф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«Магические линейки»</a:t>
            </a:r>
          </a:p>
          <a:p>
            <a:pPr indent="12700" algn="ctr">
              <a:spcAft>
                <a:spcPts val="287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аа\Desktop\17766707792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9071" y="1466835"/>
            <a:ext cx="3973499" cy="5072098"/>
          </a:xfrm>
          <a:prstGeom prst="rect">
            <a:avLst/>
          </a:prstGeom>
          <a:noFill/>
        </p:spPr>
      </p:pic>
      <p:pic>
        <p:nvPicPr>
          <p:cNvPr id="2051" name="Picture 3" descr="C:\Users\аа\Desktop\177667089425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3979" y="1466835"/>
            <a:ext cx="4214843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7633" y="681017"/>
            <a:ext cx="8372856" cy="785818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Нейропрописи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«Учу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 пишу буквы»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0" name="Picture 2" descr="C:\Users\аа\Desktop\Дети МО\фото к РМО\IMG_20260416_1541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0509" y="1824025"/>
            <a:ext cx="4071966" cy="4801034"/>
          </a:xfrm>
          <a:prstGeom prst="rect">
            <a:avLst/>
          </a:prstGeom>
          <a:noFill/>
        </p:spPr>
      </p:pic>
      <p:pic>
        <p:nvPicPr>
          <p:cNvPr id="3074" name="Picture 2" descr="C:\Users\аа\Desktop\пишу слова Хамзат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3979" y="1824025"/>
            <a:ext cx="4146546" cy="478634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37633" y="513631"/>
            <a:ext cx="8372856" cy="64807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Нейроигра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«От буквы к рассказу»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C:\Users\аа\Desktop\Слава магнит азбу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37634" y="1752587"/>
            <a:ext cx="4143404" cy="4857784"/>
          </a:xfrm>
          <a:prstGeom prst="rect">
            <a:avLst/>
          </a:prstGeom>
          <a:noFill/>
        </p:spPr>
      </p:pic>
      <p:pic>
        <p:nvPicPr>
          <p:cNvPr id="5123" name="Picture 3" descr="C:\Users\аа\Desktop\Степан разр азбу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2542" y="1752587"/>
            <a:ext cx="4357718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1881" y="323827"/>
            <a:ext cx="9358378" cy="6454500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r>
              <a:rPr lang="ru-RU" sz="2400" dirty="0" smtClean="0"/>
              <a:t> 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Преимущества использования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нейроигр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нейроупражнений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в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логопедии:</a:t>
            </a:r>
          </a:p>
          <a:p>
            <a:pPr algn="ctr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Эмоциональная привлекательность, многофункциональность, игровая форма обучения.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Автоматизация и дифференциация звуков, развитие фонематического восприятия, лексики, грамматического строя речи в сочетании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 двигательной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активностью.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Формирование партнёрского взаимодействия между ребёнком и учителем-логопедом.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Формирование стойкой мотивации и произвольных познавательных интересов.</a:t>
            </a:r>
          </a:p>
          <a:p>
            <a:pPr indent="12700">
              <a:lnSpc>
                <a:spcPct val="97000"/>
              </a:lnSpc>
              <a:spcAft>
                <a:spcPts val="287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7" y="823893"/>
            <a:ext cx="9311650" cy="1714512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	«Руки дают человеку голову, </a:t>
            </a:r>
          </a:p>
          <a:p>
            <a:pPr indent="127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затем поумневшая голова учит руки,</a:t>
            </a:r>
          </a:p>
          <a:p>
            <a:pPr indent="12700"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 умелые руки снова способствуют развитию мозга»</a:t>
            </a:r>
          </a:p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И.П. Павлов</a:t>
            </a:r>
          </a:p>
          <a:p>
            <a:pPr indent="12700">
              <a:lnSpc>
                <a:spcPct val="97000"/>
              </a:lnSpc>
              <a:spcAft>
                <a:spcPts val="2870"/>
              </a:spcAft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руки детей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4757" y="2538405"/>
            <a:ext cx="9429816" cy="42148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1881" y="323827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1026" name="Picture 2" descr="C:\Users\аа\Desktop\Дети МО\фото детей МО\1776357080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0509" y="1681149"/>
            <a:ext cx="3786214" cy="4786346"/>
          </a:xfrm>
          <a:prstGeom prst="rect">
            <a:avLst/>
          </a:prstGeom>
          <a:noFill/>
        </p:spPr>
      </p:pic>
      <p:pic>
        <p:nvPicPr>
          <p:cNvPr id="1027" name="Picture 3" descr="C:\Users\аа\Desktop\Дети МО\фото детей МО\17763570809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3979" y="4181479"/>
            <a:ext cx="4286280" cy="2643206"/>
          </a:xfrm>
          <a:prstGeom prst="rect">
            <a:avLst/>
          </a:prstGeom>
          <a:noFill/>
        </p:spPr>
      </p:pic>
      <p:pic>
        <p:nvPicPr>
          <p:cNvPr id="6" name="Picture 2" descr="C:\Users\аа\Desktop\.trashed-1778944131-IMG_20260415_1226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23979" y="1323959"/>
            <a:ext cx="4286280" cy="2638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1881" y="323827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1026" name="Picture 2" descr="C:\Users\аа\Desktop\.trashed-1778943965-IMG_20260415_1214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7897" y="4110041"/>
            <a:ext cx="4857784" cy="2928958"/>
          </a:xfrm>
          <a:prstGeom prst="rect">
            <a:avLst/>
          </a:prstGeom>
          <a:noFill/>
        </p:spPr>
      </p:pic>
      <p:pic>
        <p:nvPicPr>
          <p:cNvPr id="4" name="Picture 2" descr="C:\Users\аа\Desktop\17766710374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66195" y="1109645"/>
            <a:ext cx="3929090" cy="2786082"/>
          </a:xfrm>
          <a:prstGeom prst="rect">
            <a:avLst/>
          </a:prstGeom>
          <a:noFill/>
        </p:spPr>
      </p:pic>
      <p:pic>
        <p:nvPicPr>
          <p:cNvPr id="1027" name="Picture 3" descr="C:\Users\аа\Desktop\резиночки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5417" y="1109645"/>
            <a:ext cx="4111740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1881" y="746759"/>
            <a:ext cx="9501254" cy="5023455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0" algn="ctr">
              <a:spcAft>
                <a:spcPts val="980"/>
              </a:spcAft>
            </a:pPr>
            <a:r>
              <a:rPr lang="ru" sz="2800" b="1" dirty="0" smtClean="0">
                <a:latin typeface="Times New Roman"/>
              </a:rPr>
              <a:t>ОСОБЕННОСТИ РАЗВИТИЯ ДЕТЕЙ С ТНР</a:t>
            </a:r>
          </a:p>
          <a:p>
            <a:pPr indent="0" algn="ctr">
              <a:spcAft>
                <a:spcPts val="980"/>
              </a:spcAft>
            </a:pPr>
            <a:endParaRPr lang="ru" sz="2400" b="1" dirty="0" smtClean="0">
              <a:latin typeface="Times New Roman"/>
            </a:endParaRPr>
          </a:p>
          <a:p>
            <a:pPr indent="0"/>
            <a:r>
              <a:rPr lang="ru" sz="2400" b="1" dirty="0" smtClean="0">
                <a:latin typeface="Times New Roman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Тяжёлые речевые нарушения имеют под собой физиологическую основу -  поражение или дисфункцию определённых мозговых областей. При этом нарушаются все основные компоненты речевой системы: звукопроизношение, фонематические процессы, словарный запас, грамматический строй речи, связная речь. </a:t>
            </a:r>
          </a:p>
          <a:p>
            <a:pPr indent="0"/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 indent="0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Недостаточность развития речемыслительной деятельности и познавательной сферы  у детей с ТНР особенно ярко и вариативно проявляются на этапе школьного обучения, в первую очередь, при овладении детьми письменной речью.</a:t>
            </a:r>
            <a:endParaRPr lang="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551881" y="323827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2050" name="Picture 2" descr="C:\Users\аа\Desktop\Игра от буквы к рассказу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9071" y="1466835"/>
            <a:ext cx="4143404" cy="5000660"/>
          </a:xfrm>
          <a:prstGeom prst="rect">
            <a:avLst/>
          </a:prstGeom>
          <a:noFill/>
        </p:spPr>
      </p:pic>
      <p:pic>
        <p:nvPicPr>
          <p:cNvPr id="2051" name="Picture 3" descr="C:\Users\аа\Desktop\магнит азбу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66855" y="1466835"/>
            <a:ext cx="4000528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0443" y="395265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2050" name="Picture 2" descr="C:\Users\аа\Desktop\.trashed-1778944158-IMG_20260415_1228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3979" y="1395397"/>
            <a:ext cx="4643470" cy="2786082"/>
          </a:xfrm>
          <a:prstGeom prst="rect">
            <a:avLst/>
          </a:prstGeom>
          <a:noFill/>
        </p:spPr>
      </p:pic>
      <p:pic>
        <p:nvPicPr>
          <p:cNvPr id="2051" name="Picture 3" descr="C:\Users\аа\Desktop\.trashed-1778944690-IMG_20260415_1236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1881" y="1395397"/>
            <a:ext cx="4643470" cy="2786082"/>
          </a:xfrm>
          <a:prstGeom prst="rect">
            <a:avLst/>
          </a:prstGeom>
          <a:noFill/>
        </p:spPr>
      </p:pic>
      <p:pic>
        <p:nvPicPr>
          <p:cNvPr id="2052" name="Picture 4" descr="C:\Users\аа\Desktop\.trashed-1778944558-IMG_20260415_1231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51947" y="4395793"/>
            <a:ext cx="3429024" cy="2214578"/>
          </a:xfrm>
          <a:prstGeom prst="rect">
            <a:avLst/>
          </a:prstGeom>
          <a:noFill/>
        </p:spPr>
      </p:pic>
      <p:pic>
        <p:nvPicPr>
          <p:cNvPr id="2053" name="Picture 5" descr="C:\Users\аа\Desktop\.trashed-1778944310-IMG_20260415_12295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24045" y="4395793"/>
            <a:ext cx="3500462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0443" y="395265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3074" name="Picture 2" descr="C:\Users\аа\Desktop\нейропропис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37633" y="1538273"/>
            <a:ext cx="4214842" cy="5017000"/>
          </a:xfrm>
          <a:prstGeom prst="rect">
            <a:avLst/>
          </a:prstGeom>
          <a:noFill/>
        </p:spPr>
      </p:pic>
      <p:pic>
        <p:nvPicPr>
          <p:cNvPr id="3075" name="Picture 3" descr="C:\Users\аа\Desktop\тетрад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5417" y="1538273"/>
            <a:ext cx="4177451" cy="50006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480443" y="395265"/>
            <a:ext cx="8372856" cy="57150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Методические материалы и пособия </a:t>
            </a:r>
          </a:p>
        </p:txBody>
      </p:sp>
      <p:pic>
        <p:nvPicPr>
          <p:cNvPr id="4098" name="Picture 2" descr="C:\Users\аа\Desktop\Кинез упр 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1947" y="1538273"/>
            <a:ext cx="4110771" cy="5072098"/>
          </a:xfrm>
          <a:prstGeom prst="rect">
            <a:avLst/>
          </a:prstGeom>
          <a:noFill/>
        </p:spPr>
      </p:pic>
      <p:pic>
        <p:nvPicPr>
          <p:cNvPr id="4099" name="Picture 3" descr="C:\Users\аа\Desktop\Кинез упр 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38293" y="1538273"/>
            <a:ext cx="3929090" cy="50720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7" y="746760"/>
            <a:ext cx="9240211" cy="4764024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r>
              <a:rPr lang="ru" sz="2400" b="1" dirty="0" smtClean="0">
                <a:latin typeface="Times New Roman"/>
              </a:rPr>
              <a:t>	</a:t>
            </a:r>
          </a:p>
          <a:p>
            <a:r>
              <a:rPr lang="ru" sz="2400" b="1" dirty="0" smtClean="0">
                <a:latin typeface="Times New Roman"/>
                <a:cs typeface="Times New Roman" pitchFamily="18" charset="0"/>
              </a:rPr>
              <a:t>	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Предупреждение нарушения письма - одно из приоритетных направлений деятельности учителя-логопеда в условиях дошкольного образовательного учреждения. 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Важными условиями предупреждения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дисграфии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являются раннее распознавание и единая система коррекционного воздействия.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Для того чтобы повысить эффективность коррекционной работы, логопеду необходимо освоить и применять в своей работе определенные знания нейропсихологии.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70047" y="746759"/>
            <a:ext cx="9525964" cy="5363545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r>
              <a:rPr lang="ru" sz="2400" b="1" dirty="0" smtClean="0">
                <a:latin typeface="Times New Roman"/>
              </a:rPr>
              <a:t>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«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Нейропсихология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— это наука на стыке теоретической психологии и клинической неврологии, объектом изучения которой является организация психических процессов.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Нейропсихологические методы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являются не только важнейшими инструментами распознавания тонких нарушений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гнозиса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праксиса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, речи и других высших психических функций, но и позволяют с большой степенью точности определить связь этих расстройств с конкретными корковыми зонами». 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Т. Г.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Визель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9071" y="538141"/>
            <a:ext cx="8372856" cy="5792173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r>
              <a:rPr lang="ru" sz="2400" b="1" dirty="0" smtClean="0">
                <a:latin typeface="Times New Roman"/>
              </a:rPr>
              <a:t>	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Методы и приёмы нейропсихологии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- необходимые базовые упражнения, которые «включают» мозговую активность детей и способствуют повышению эффективности и оптимизации всех коррекционных задач. 	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	Нейропсихологические игры и упражнения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активизируют у детей межполушарное взаимодействие и пластичность мозга,  способствуют развитию психических процессов, помогают в развитии эмоционально-волевой сферы.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09071" y="538141"/>
            <a:ext cx="8929750" cy="5792173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endParaRPr lang="ru-RU" sz="2400" b="1" dirty="0" smtClean="0"/>
          </a:p>
          <a:p>
            <a:r>
              <a:rPr lang="ru-RU" sz="2400" b="1" dirty="0" smtClean="0"/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Межполушарное взаимодействие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– это особый механизм объединения левого и правого полушария в единую интегративную, целостно работающую систему. 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Развитие межполушарных связей построено на упражнениях и играх, в ходе которых задействованы оба полушария мозга. </a:t>
            </a:r>
          </a:p>
          <a:p>
            <a:endParaRPr lang="ru-RU" sz="2400" b="1" dirty="0" smtClean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59140" y="3395661"/>
            <a:ext cx="536510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9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538141"/>
            <a:ext cx="9144064" cy="5792173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r>
              <a:rPr lang="ru" sz="2400" b="1" dirty="0" smtClean="0">
                <a:latin typeface="Times New Roman"/>
              </a:rPr>
              <a:t>	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Цели и задачи использования в логопедической работе нейропсихологических игр и упражнений:</a:t>
            </a:r>
          </a:p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высших психических функций;</a:t>
            </a:r>
          </a:p>
          <a:p>
            <a:pPr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обеспечение регуляции, программирования и контроля психической деятельности;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повышение работоспособности и продуктивности;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развитие общей и мелкой моторики;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содействие развитию речи;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стабилизация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психоэмоционального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состояния;</a:t>
            </a:r>
          </a:p>
          <a:p>
            <a:pPr>
              <a:lnSpc>
                <a:spcPct val="150000"/>
              </a:lnSpc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формирование произвольности действий.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386584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623319" y="746760"/>
            <a:ext cx="8419585" cy="648637"/>
          </a:xfrm>
          <a:prstGeom prst="rect">
            <a:avLst/>
          </a:prstGeom>
          <a:solidFill>
            <a:srgbClr val="FFFFFF"/>
          </a:solidFill>
        </p:spPr>
        <p:txBody>
          <a:bodyPr lIns="0" tIns="0" rIns="0" bIns="0">
            <a:noAutofit/>
          </a:bodyPr>
          <a:lstStyle/>
          <a:p>
            <a:pPr indent="12700" algn="ctr">
              <a:lnSpc>
                <a:spcPct val="97000"/>
              </a:lnSpc>
              <a:spcAft>
                <a:spcPts val="2870"/>
              </a:spcAft>
            </a:pPr>
            <a:r>
              <a:rPr lang="ru-RU" sz="2400" dirty="0" smtClean="0"/>
              <a:t>	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Нейропсихологическая гимнастика</a:t>
            </a:r>
          </a:p>
        </p:txBody>
      </p:sp>
      <p:pic>
        <p:nvPicPr>
          <p:cNvPr id="1026" name="Picture 2" descr="C:\Users\школа\Downloads\1776750831861 (1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3320" y="2249134"/>
            <a:ext cx="4435996" cy="415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кола\Downloads\17767509919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3371" y="2249134"/>
            <a:ext cx="4392488" cy="41508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1247</TotalTime>
  <Words>148</Words>
  <Application>Microsoft Office PowerPoint</Application>
  <PresentationFormat>Произвольный</PresentationFormat>
  <Paragraphs>105</Paragraphs>
  <Slides>33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«ИСПОЛЬЗОВАНИЕ ИГРОВЫХ ТЕХНОЛОГИЙ В ОБУЧЕНИИ ДЕТЕЙ С ОГРАНИЧЕННЫМИ ВОЗМОЖНОСТЯМИ ЗДОРОВЬЯ»</dc:title>
  <dc:subject/>
  <dc:creator>User</dc:creator>
  <cp:keywords/>
  <cp:lastModifiedBy>школа</cp:lastModifiedBy>
  <cp:revision>214</cp:revision>
  <dcterms:modified xsi:type="dcterms:W3CDTF">2026-04-21T10:25:29Z</dcterms:modified>
</cp:coreProperties>
</file>